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314" r:id="rId3"/>
    <p:sldId id="267" r:id="rId4"/>
    <p:sldId id="260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 autoAdjust="0"/>
    <p:restoredTop sz="94657" autoAdjust="0"/>
  </p:normalViewPr>
  <p:slideViewPr>
    <p:cSldViewPr snapToGrid="0" snapToObjects="1">
      <p:cViewPr varScale="1">
        <p:scale>
          <a:sx n="117" d="100"/>
          <a:sy n="117" d="100"/>
        </p:scale>
        <p:origin x="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82E3C-8EE6-BB4C-BA0C-E1EE8399A4DF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66649-C62B-554D-9CBD-B733C0409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861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EF270-89B6-AA43-A180-63EB90015ABB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C190F-FA42-F348-8300-B06182F6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2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2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Graphic sources: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By Kristian Peters -- </a:t>
            </a:r>
            <a:r>
              <a:rPr lang="en-US" dirty="0" err="1"/>
              <a:t>Fabelfroh</a:t>
            </a:r>
            <a:r>
              <a:rPr lang="en-US" dirty="0"/>
              <a:t> 09:12, 28 February 2007 (UTC) - photographed by Kristian Peters,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=1725761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micro.magnet.fsu.edu</a:t>
            </a:r>
            <a:r>
              <a:rPr lang="en-US" dirty="0"/>
              <a:t>/cells/</a:t>
            </a:r>
            <a:r>
              <a:rPr lang="en-US" dirty="0" err="1"/>
              <a:t>leaftissue</a:t>
            </a:r>
            <a:r>
              <a:rPr lang="en-US" dirty="0"/>
              <a:t>/</a:t>
            </a:r>
            <a:r>
              <a:rPr lang="en-US" dirty="0" err="1"/>
              <a:t>leaftissue.html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friendslaarb.org</a:t>
            </a:r>
            <a:r>
              <a:rPr lang="en-US" dirty="0"/>
              <a:t>/tree/swamp-chestnut-oak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treesofsantacruzcounty.blogspot.com</a:t>
            </a:r>
            <a:r>
              <a:rPr lang="en-US" dirty="0"/>
              <a:t>/2011/03/</a:t>
            </a:r>
            <a:r>
              <a:rPr lang="en-US" dirty="0" err="1"/>
              <a:t>quercus</a:t>
            </a:r>
            <a:r>
              <a:rPr lang="en-US" dirty="0"/>
              <a:t>-</a:t>
            </a:r>
            <a:r>
              <a:rPr lang="en-US" dirty="0" err="1"/>
              <a:t>agrifolia</a:t>
            </a:r>
            <a:r>
              <a:rPr lang="en-US" dirty="0"/>
              <a:t>-coast-live-</a:t>
            </a:r>
            <a:r>
              <a:rPr lang="en-US" dirty="0" err="1"/>
              <a:t>oak.html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pxhere.com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/photo/428178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86356-1CFB-5D4E-8BC3-BD0B486A5B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34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0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2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2C92D6-A319-E34A-BB6A-359D08573094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1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3DD4E9-CFC9-354D-B23C-762701B8EC12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4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297BF9-DE56-C942-8C7A-690FE0BE2018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4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3EB4E1-FAB1-874E-9D9E-86344533FAF3}" type="datetime1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6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C109F-0281-6348-A94A-F563AD699708}" type="datetime1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FB2765-84CA-D243-A556-192C476EAA5E}" type="datetime1">
              <a:rPr lang="en-US" smtClean="0"/>
              <a:t>5/17/19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DA08D-6CF6-0445-A08F-12DDBA379D2A}" type="datetime1">
              <a:rPr lang="en-US" smtClean="0"/>
              <a:t>5/17/19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2C357-9710-3A4C-9204-7AF75B3E02CB}" type="datetime1">
              <a:rPr lang="en-US" smtClean="0"/>
              <a:t>5/17/19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806CC70-263F-EF4B-8E12-7FDC0356766F}" type="datetime1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0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D3985-AD8E-8E43-956B-F7167BB6AE51}" type="datetime1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7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F92FF-B19F-714F-AF19-A767AFC7D5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NASA_logo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74" y="6288964"/>
            <a:ext cx="539289" cy="44557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214078" y="6386607"/>
            <a:ext cx="220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above.nasa.gov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 @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NASA_ABoVE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B6B3FF-93F2-7245-A994-4C5D9B0FCFB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4845" y="6249091"/>
            <a:ext cx="1397690" cy="5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1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3508"/>
            <a:ext cx="7772400" cy="1006382"/>
          </a:xfrm>
        </p:spPr>
        <p:txBody>
          <a:bodyPr>
            <a:normAutofit fontScale="90000"/>
          </a:bodyPr>
          <a:lstStyle/>
          <a:p>
            <a:r>
              <a:rPr lang="en-US" dirty="0"/>
              <a:t>Variation in Foliar Functional Traits across Environmental Gradients in </a:t>
            </a:r>
            <a:r>
              <a:rPr lang="en-US" dirty="0" err="1"/>
              <a:t>ABoVE</a:t>
            </a:r>
            <a:r>
              <a:rPr lang="en-US" dirty="0"/>
              <a:t> Landscapes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FA6637D-C065-0848-B922-4A0DA97DD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06161"/>
            <a:ext cx="6400800" cy="214000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Phil Townsend, UW-Madison</a:t>
            </a:r>
          </a:p>
          <a:p>
            <a:r>
              <a:rPr lang="en-US" sz="2800" dirty="0"/>
              <a:t>Ryan Pavlick, JPL PI</a:t>
            </a:r>
          </a:p>
          <a:p>
            <a:r>
              <a:rPr lang="en-US" sz="2800" dirty="0"/>
              <a:t>Eric Kruger, UW-Madison</a:t>
            </a:r>
          </a:p>
          <a:p>
            <a:r>
              <a:rPr lang="en-US" sz="2800" dirty="0"/>
              <a:t>Chip Miller, JPL</a:t>
            </a:r>
          </a:p>
          <a:p>
            <a:r>
              <a:rPr lang="en-US" sz="2800" dirty="0"/>
              <a:t>Dave Schimel, JPL</a:t>
            </a:r>
          </a:p>
        </p:txBody>
      </p:sp>
      <p:pic>
        <p:nvPicPr>
          <p:cNvPr id="8" name="Picture 2" descr="image.png">
            <a:extLst>
              <a:ext uri="{FF2B5EF4-FFF2-40B4-BE49-F238E27FC236}">
                <a16:creationId xmlns:a16="http://schemas.microsoft.com/office/drawing/2014/main" id="{8CD35608-32AA-374E-8790-C7DA19149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14" y="5257796"/>
            <a:ext cx="2743200" cy="51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D71ECA-F00C-C047-8C1A-EABDB354AF3B}"/>
              </a:ext>
            </a:extLst>
          </p:cNvPr>
          <p:cNvGrpSpPr/>
          <p:nvPr/>
        </p:nvGrpSpPr>
        <p:grpSpPr>
          <a:xfrm>
            <a:off x="1835876" y="4830735"/>
            <a:ext cx="2396724" cy="1371601"/>
            <a:chOff x="2010045" y="5091995"/>
            <a:chExt cx="2396724" cy="13716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E833EF-263F-B046-BEE1-362AE0D49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969" y="5091995"/>
              <a:ext cx="1828800" cy="13716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698B67-3DBC-B749-9663-2A1E1F302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270" t="11117" r="39923" b="36977"/>
            <a:stretch/>
          </p:blipFill>
          <p:spPr>
            <a:xfrm>
              <a:off x="2010045" y="5246910"/>
              <a:ext cx="552174" cy="9144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9A48332-8635-9346-ABC3-529CB9A9F4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60" t="10348" r="24643" b="30174"/>
          <a:stretch/>
        </p:blipFill>
        <p:spPr>
          <a:xfrm>
            <a:off x="1371600" y="2606161"/>
            <a:ext cx="889707" cy="1220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77114-82CB-C84D-B09B-FBDFB0AC69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76"/>
          <a:stretch/>
        </p:blipFill>
        <p:spPr>
          <a:xfrm>
            <a:off x="6791190" y="2601441"/>
            <a:ext cx="1014838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1261AE-BF04-1B4F-9601-48E15F7E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02" y="4518048"/>
            <a:ext cx="2343150" cy="13811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150C8-E003-F74B-907D-E8FB5A81C47F}"/>
              </a:ext>
            </a:extLst>
          </p:cNvPr>
          <p:cNvGrpSpPr/>
          <p:nvPr/>
        </p:nvGrpSpPr>
        <p:grpSpPr>
          <a:xfrm>
            <a:off x="140964" y="3034899"/>
            <a:ext cx="3137681" cy="1453896"/>
            <a:chOff x="187951" y="2822507"/>
            <a:chExt cx="4183575" cy="193852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86019EEB-C481-1749-87B2-427813121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51" y="2825555"/>
              <a:ext cx="2072640" cy="1935480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F1A4FBD-35A3-8548-ACE5-EF5FEC345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891" y="2822507"/>
              <a:ext cx="2064635" cy="1938528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E38B69-CFFA-DF46-8AFA-044757D11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47" y="1522945"/>
            <a:ext cx="1914043" cy="1435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4787DA-2272-F74A-86F2-0A8871D46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3312" y="857250"/>
            <a:ext cx="2657377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0D86B-1D49-9045-87FC-B4A27DEE3BB5}"/>
              </a:ext>
            </a:extLst>
          </p:cNvPr>
          <p:cNvSpPr txBox="1"/>
          <p:nvPr/>
        </p:nvSpPr>
        <p:spPr>
          <a:xfrm>
            <a:off x="3544376" y="1405858"/>
            <a:ext cx="1989519" cy="3947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b="1" i="1" dirty="0">
                <a:solidFill>
                  <a:prstClr val="white"/>
                </a:solidFill>
                <a:latin typeface="Calibri" panose="020F0502020204030204"/>
              </a:rPr>
              <a:t>Photosynthesis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CO</a:t>
            </a:r>
            <a:r>
              <a:rPr lang="en-US" sz="1350" baseline="-25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 carbohydrates</a:t>
            </a:r>
          </a:p>
          <a:p>
            <a:pPr algn="ctr" defTabSz="685800">
              <a:defRPr/>
            </a:pPr>
            <a:endParaRPr lang="en-US" sz="750" dirty="0">
              <a:solidFill>
                <a:prstClr val="white"/>
              </a:solidFill>
              <a:latin typeface="Calibri" panose="020F0502020204030204"/>
              <a:sym typeface="Wingdings" pitchFamily="2" charset="2"/>
            </a:endParaRP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Nitrogen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Leaf Mass per Area (LMA)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Sugars and Starches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Chlorophyll, Pigments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Water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P, K, Ca, Mg</a:t>
            </a: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  <a:sym typeface="Wingdings" pitchFamily="2" charset="2"/>
            </a:endParaRPr>
          </a:p>
          <a:p>
            <a:pPr algn="ctr" defTabSz="685800">
              <a:defRPr/>
            </a:pPr>
            <a:r>
              <a:rPr lang="en-US" sz="1350" b="1" i="1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Decomposition</a:t>
            </a:r>
            <a:endParaRPr lang="en-US" sz="750" dirty="0">
              <a:solidFill>
                <a:prstClr val="white"/>
              </a:solidFill>
              <a:latin typeface="Calibri" panose="020F0502020204030204"/>
              <a:sym typeface="Wingdings" pitchFamily="2" charset="2"/>
            </a:endParaRP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Structural Compounds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Lignin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Cellulose</a:t>
            </a: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  <a:sym typeface="Wingdings" pitchFamily="2" charset="2"/>
            </a:endParaRPr>
          </a:p>
          <a:p>
            <a:pPr algn="ctr" defTabSz="685800">
              <a:defRPr/>
            </a:pPr>
            <a:r>
              <a:rPr lang="en-US" sz="1350" b="1" i="1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Defense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Tannins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  <a:sym typeface="Wingdings" pitchFamily="2" charset="2"/>
              </a:rPr>
              <a:t>  Phenolics</a:t>
            </a: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4C326E-CB8F-374A-A34F-E7180E1428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521" y="1956864"/>
            <a:ext cx="2576620" cy="1970200"/>
          </a:xfrm>
          <a:prstGeom prst="rect">
            <a:avLst/>
          </a:prstGeom>
        </p:spPr>
      </p:pic>
      <p:pic>
        <p:nvPicPr>
          <p:cNvPr id="15" name="Picture 14" descr="Leaf_MNF_Canopy_06">
            <a:extLst>
              <a:ext uri="{FF2B5EF4-FFF2-40B4-BE49-F238E27FC236}">
                <a16:creationId xmlns:a16="http://schemas.microsoft.com/office/drawing/2014/main" id="{C7299676-CB96-3E41-A70C-EA45A9D668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2563" y="3887267"/>
            <a:ext cx="3580473" cy="19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0E1AD5-1F28-1846-AE7A-5369485572B4}"/>
              </a:ext>
            </a:extLst>
          </p:cNvPr>
          <p:cNvSpPr txBox="1"/>
          <p:nvPr/>
        </p:nvSpPr>
        <p:spPr>
          <a:xfrm>
            <a:off x="5862103" y="988944"/>
            <a:ext cx="317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Ecosystem Structure</a:t>
            </a:r>
          </a:p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and Function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97DC78-BBA0-C840-A03B-C6FF71BFC8DB}"/>
              </a:ext>
            </a:extLst>
          </p:cNvPr>
          <p:cNvSpPr txBox="1"/>
          <p:nvPr/>
        </p:nvSpPr>
        <p:spPr>
          <a:xfrm>
            <a:off x="140964" y="988944"/>
            <a:ext cx="3172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Foliar Functional Traits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5BE93A4-893C-1944-AD01-39DFDF34FFD0}"/>
              </a:ext>
            </a:extLst>
          </p:cNvPr>
          <p:cNvSpPr txBox="1">
            <a:spLocks/>
          </p:cNvSpPr>
          <p:nvPr/>
        </p:nvSpPr>
        <p:spPr>
          <a:xfrm>
            <a:off x="622502" y="8856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Objectives: Vegetation Change</a:t>
            </a:r>
          </a:p>
        </p:txBody>
      </p:sp>
    </p:spTree>
    <p:extLst>
      <p:ext uri="{BB962C8B-B14F-4D97-AF65-F5344CB8AC3E}">
        <p14:creationId xmlns:p14="http://schemas.microsoft.com/office/powerpoint/2010/main" val="1207586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1"/>
            <a:ext cx="8229600" cy="1143000"/>
          </a:xfrm>
        </p:spPr>
        <p:txBody>
          <a:bodyPr/>
          <a:lstStyle/>
          <a:p>
            <a:r>
              <a:rPr lang="en-US" dirty="0"/>
              <a:t>Remote Sensing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B3668-CFCD-AA42-BC5E-4923CE1A0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5" b="12612"/>
          <a:stretch/>
        </p:blipFill>
        <p:spPr>
          <a:xfrm>
            <a:off x="174173" y="980209"/>
            <a:ext cx="8686800" cy="4705842"/>
          </a:xfrm>
          <a:prstGeom prst="rect">
            <a:avLst/>
          </a:prstGeom>
          <a:effectLst>
            <a:outerShdw blurRad="889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D63BE-6142-C944-BD9E-1472F63AE46A}"/>
              </a:ext>
            </a:extLst>
          </p:cNvPr>
          <p:cNvSpPr txBox="1"/>
          <p:nvPr/>
        </p:nvSpPr>
        <p:spPr>
          <a:xfrm>
            <a:off x="283027" y="4485722"/>
            <a:ext cx="4364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AVIRIS-NG Imagery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Trait Mapping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Need for consistent processing</a:t>
            </a:r>
          </a:p>
        </p:txBody>
      </p:sp>
    </p:spTree>
    <p:extLst>
      <p:ext uri="{BB962C8B-B14F-4D97-AF65-F5344CB8AC3E}">
        <p14:creationId xmlns:p14="http://schemas.microsoft.com/office/powerpoint/2010/main" val="4575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F0699-5A01-F648-BC84-3352718149F9}"/>
              </a:ext>
            </a:extLst>
          </p:cNvPr>
          <p:cNvSpPr/>
          <p:nvPr/>
        </p:nvSpPr>
        <p:spPr>
          <a:xfrm>
            <a:off x="2971800" y="6204857"/>
            <a:ext cx="2579914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5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Methods / Field Studies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92275"/>
            <a:ext cx="2133600" cy="365125"/>
          </a:xfrm>
        </p:spPr>
        <p:txBody>
          <a:bodyPr/>
          <a:lstStyle/>
          <a:p>
            <a:fld id="{C15F92FF-B19F-714F-AF19-A767AFC7D5E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CAF8C7-55F9-AE41-8502-A7CF6E8F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7179"/>
            <a:ext cx="8686800" cy="4280651"/>
          </a:xfrm>
          <a:prstGeom prst="rect">
            <a:avLst/>
          </a:prstGeom>
          <a:effectLst>
            <a:outerShdw blurRad="889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91D587-6DC9-A34A-BF3F-DFC61F3EC8EF}"/>
              </a:ext>
            </a:extLst>
          </p:cNvPr>
          <p:cNvSpPr txBox="1"/>
          <p:nvPr/>
        </p:nvSpPr>
        <p:spPr>
          <a:xfrm>
            <a:off x="473765" y="5385322"/>
            <a:ext cx="8189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Products: </a:t>
            </a:r>
          </a:p>
          <a:p>
            <a:r>
              <a:rPr lang="en-US" sz="2400" dirty="0"/>
              <a:t>1) Maps of Traits + Uncertainties; 2) BRDF/topo corrected AVIRIS</a:t>
            </a:r>
          </a:p>
          <a:p>
            <a:pPr algn="ctr"/>
            <a:r>
              <a:rPr lang="en-US" sz="2400" dirty="0"/>
              <a:t>3) Functional diversity characterization </a:t>
            </a:r>
          </a:p>
        </p:txBody>
      </p:sp>
    </p:spTree>
    <p:extLst>
      <p:ext uri="{BB962C8B-B14F-4D97-AF65-F5344CB8AC3E}">
        <p14:creationId xmlns:p14="http://schemas.microsoft.com/office/powerpoint/2010/main" val="3042229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[Stakeholder]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Federal / state / territory agencies [Polar]</a:t>
            </a:r>
          </a:p>
          <a:p>
            <a:r>
              <a:rPr lang="en-US" dirty="0"/>
              <a:t>Links to NEON</a:t>
            </a:r>
          </a:p>
          <a:p>
            <a:r>
              <a:rPr lang="en-US" b="1" dirty="0">
                <a:solidFill>
                  <a:srgbClr val="C00000"/>
                </a:solidFill>
              </a:rPr>
              <a:t>Data sharing!</a:t>
            </a:r>
          </a:p>
          <a:p>
            <a:pPr lvl="1"/>
            <a:r>
              <a:rPr lang="en-US" dirty="0"/>
              <a:t>Data for Cal/Val are essential</a:t>
            </a:r>
          </a:p>
          <a:p>
            <a:pPr lvl="1"/>
            <a:r>
              <a:rPr lang="en-US" dirty="0"/>
              <a:t>Adding lichens and bryophytes</a:t>
            </a:r>
          </a:p>
          <a:p>
            <a:pPr lvl="1"/>
            <a:r>
              <a:rPr lang="en-US" dirty="0"/>
              <a:t>Opportunities for modeling</a:t>
            </a:r>
          </a:p>
          <a:p>
            <a:pPr lvl="1"/>
            <a:r>
              <a:rPr lang="en-US" dirty="0"/>
              <a:t>Rethinking PFTs in Arctic/boreal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62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255</Words>
  <Application>Microsoft Macintosh PowerPoint</Application>
  <PresentationFormat>On-screen Show (4:3)</PresentationFormat>
  <Paragraphs>62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Variation in Foliar Functional Traits across Environmental Gradients in ABoVE Landscapes </vt:lpstr>
      <vt:lpstr>PowerPoint Presentation</vt:lpstr>
      <vt:lpstr>Remote Sensing</vt:lpstr>
      <vt:lpstr>Methods / Field Studies</vt:lpstr>
      <vt:lpstr>[Stakeholder] Engagement</vt:lpstr>
    </vt:vector>
  </TitlesOfParts>
  <Company>NASA GSFC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Griffith</dc:creator>
  <cp:lastModifiedBy>Philip Townsend</cp:lastModifiedBy>
  <cp:revision>50</cp:revision>
  <dcterms:created xsi:type="dcterms:W3CDTF">2015-08-14T15:58:20Z</dcterms:created>
  <dcterms:modified xsi:type="dcterms:W3CDTF">2019-05-20T15:51:40Z</dcterms:modified>
</cp:coreProperties>
</file>